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4" r:id="rId4"/>
    <p:sldId id="322" r:id="rId6"/>
    <p:sldId id="323" r:id="rId7"/>
    <p:sldId id="324" r:id="rId8"/>
    <p:sldId id="330" r:id="rId9"/>
    <p:sldId id="325" r:id="rId10"/>
    <p:sldId id="328" r:id="rId11"/>
    <p:sldId id="329"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6DF"/>
    <a:srgbClr val="2EFAF5"/>
    <a:srgbClr val="0182BF"/>
    <a:srgbClr val="015096"/>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79" autoAdjust="0"/>
    <p:restoredTop sz="94595" autoAdjust="0"/>
  </p:normalViewPr>
  <p:slideViewPr>
    <p:cSldViewPr snapToGrid="0">
      <p:cViewPr varScale="1">
        <p:scale>
          <a:sx n="117" d="100"/>
          <a:sy n="117" d="100"/>
        </p:scale>
        <p:origin x="-108" y="-150"/>
      </p:cViewPr>
      <p:guideLst>
        <p:guide orient="horz" pos="2099"/>
        <p:guide pos="3840"/>
      </p:guideLst>
    </p:cSldViewPr>
  </p:slideViewPr>
  <p:notesTextViewPr>
    <p:cViewPr>
      <p:scale>
        <a:sx n="1" d="1"/>
        <a:sy n="1" d="1"/>
      </p:scale>
      <p:origin x="0" y="0"/>
    </p:cViewPr>
  </p:notesTextViewPr>
  <p:sorterViewPr>
    <p:cViewPr>
      <p:scale>
        <a:sx n="75" d="100"/>
        <a:sy n="75" d="100"/>
      </p:scale>
      <p:origin x="0" y="-7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2.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E476DB-3B82-45B5-890F-D8013B4D1F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6A443-1F28-4A05-88DD-873D0D5707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F764C-EC21-43D9-8903-6DCE7CA13E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6A7BE-DF36-463B-8F00-3FDB18F33F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nvSpPr>
        <p:spPr>
          <a:xfrm>
            <a:off x="1070615" y="386776"/>
            <a:ext cx="10159637" cy="922020"/>
          </a:xfrm>
          <a:prstGeom prst="rect">
            <a:avLst/>
          </a:prstGeom>
          <a:noFill/>
        </p:spPr>
        <p:txBody>
          <a:bodyPr wrap="square" rtlCol="0">
            <a:spAutoFit/>
          </a:bodyPr>
          <a:lstStyle/>
          <a:p>
            <a:pPr algn="ctr"/>
            <a:r>
              <a:rPr lang="zh-CN" altLang="en-US" sz="5400" b="1" dirty="0" smtClean="0">
                <a:latin typeface="+mj-ea"/>
              </a:rPr>
              <a:t>第六章 投资银行直接投资</a:t>
            </a:r>
            <a:r>
              <a:rPr lang="zh-CN" altLang="en-US" sz="5400" b="1" dirty="0" smtClean="0">
                <a:latin typeface="+mj-ea"/>
              </a:rPr>
              <a:t>业务</a:t>
            </a:r>
            <a:endParaRPr lang="zh-CN" altLang="en-US" sz="5400" b="1" dirty="0" smtClean="0">
              <a:latin typeface="+mj-ea"/>
            </a:endParaRPr>
          </a:p>
        </p:txBody>
      </p:sp>
      <p:grpSp>
        <p:nvGrpSpPr>
          <p:cNvPr id="11" name="Group 10出自【趣你的PPT】(微信:qunideppt)：最优质的PPT资源库"/>
          <p:cNvGrpSpPr/>
          <p:nvPr/>
        </p:nvGrpSpPr>
        <p:grpSpPr>
          <a:xfrm>
            <a:off x="0" y="3238500"/>
            <a:ext cx="12192000" cy="2959100"/>
            <a:chOff x="0" y="3187700"/>
            <a:chExt cx="12192000" cy="2959100"/>
          </a:xfrm>
        </p:grpSpPr>
        <p:sp>
          <p:nvSpPr>
            <p:cNvPr id="6" name="出自【趣你的PPT】(微信:qunideppt)：最优质的PPT资源库"/>
            <p:cNvSpPr/>
            <p:nvPr/>
          </p:nvSpPr>
          <p:spPr>
            <a:xfrm>
              <a:off x="0" y="3187700"/>
              <a:ext cx="8788400" cy="29591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出自【趣你的PPT】(微信:qunideppt)：最优质的PPT资源库"/>
            <p:cNvSpPr/>
            <p:nvPr/>
          </p:nvSpPr>
          <p:spPr>
            <a:xfrm>
              <a:off x="0" y="3327400"/>
              <a:ext cx="12192000" cy="2133600"/>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出自【趣你的PPT】(微信:qunideppt)：最优质的PPT资源库"/>
            <p:cNvSpPr/>
            <p:nvPr/>
          </p:nvSpPr>
          <p:spPr>
            <a:xfrm>
              <a:off x="0" y="5461000"/>
              <a:ext cx="10426700" cy="3429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出自【趣你的PPT】(微信:qunideppt)：最优质的PPT资源库"/>
            <p:cNvPicPr>
              <a:picLocks noChangeAspect="1"/>
            </p:cNvPicPr>
            <p:nvPr/>
          </p:nvPicPr>
          <p:blipFill>
            <a:blip r:embed="rId1"/>
            <a:stretch>
              <a:fillRect/>
            </a:stretch>
          </p:blipFill>
          <p:spPr>
            <a:xfrm>
              <a:off x="7228404" y="3327400"/>
              <a:ext cx="3198296" cy="2133600"/>
            </a:xfrm>
            <a:prstGeom prst="rect">
              <a:avLst/>
            </a:prstGeom>
          </p:spPr>
        </p:pic>
        <p:pic>
          <p:nvPicPr>
            <p:cNvPr id="8" name="出自【趣你的PPT】(微信:qunideppt)：最优质的PPT资源库"/>
            <p:cNvPicPr>
              <a:picLocks noChangeAspect="1"/>
            </p:cNvPicPr>
            <p:nvPr/>
          </p:nvPicPr>
          <p:blipFill>
            <a:blip r:embed="rId2"/>
            <a:stretch>
              <a:fillRect/>
            </a:stretch>
          </p:blipFill>
          <p:spPr>
            <a:xfrm>
              <a:off x="3877629" y="3327400"/>
              <a:ext cx="3256291" cy="2133600"/>
            </a:xfrm>
            <a:prstGeom prst="rect">
              <a:avLst/>
            </a:prstGeom>
          </p:spPr>
        </p:pic>
      </p:grpSp>
      <p:sp>
        <p:nvSpPr>
          <p:cNvPr id="10" name="出自【趣你的PPT】(微信:qunideppt)：最优质的PPT资源库"/>
          <p:cNvSpPr/>
          <p:nvPr/>
        </p:nvSpPr>
        <p:spPr>
          <a:xfrm>
            <a:off x="6772079" y="2567402"/>
            <a:ext cx="5032147" cy="338554"/>
          </a:xfrm>
          <a:prstGeom prst="rect">
            <a:avLst/>
          </a:prstGeom>
        </p:spPr>
        <p:txBody>
          <a:bodyPr wrap="square">
            <a:spAutoFit/>
          </a:bodyPr>
          <a:lstStyle/>
          <a:p>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9800" y="2047240"/>
            <a:ext cx="5558155" cy="521970"/>
          </a:xfrm>
          <a:prstGeom prst="rect">
            <a:avLst/>
          </a:prstGeom>
          <a:noFill/>
        </p:spPr>
        <p:txBody>
          <a:bodyPr wrap="square" rtlCol="0">
            <a:spAutoFit/>
          </a:bodyPr>
          <a:p>
            <a:r>
              <a:rPr lang="zh-CN" altLang="en-US" sz="2800" b="1"/>
              <a:t>厦门理工学院</a:t>
            </a:r>
            <a:r>
              <a:rPr lang="en-US" altLang="zh-CN" sz="2800" b="1"/>
              <a:t>            </a:t>
            </a:r>
            <a:r>
              <a:rPr lang="zh-CN" altLang="en-US" sz="2800" b="1"/>
              <a:t>黄莉</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24460" y="234315"/>
            <a:ext cx="11898630" cy="7108825"/>
          </a:xfrm>
          <a:prstGeom prst="rect">
            <a:avLst/>
          </a:prstGeom>
          <a:noFill/>
          <a:ln w="9525">
            <a:noFill/>
          </a:ln>
        </p:spPr>
        <p:txBody>
          <a:bodyPr wrap="square">
            <a:spAutoFit/>
          </a:bodyPr>
          <a:p>
            <a:pPr indent="0" algn="just">
              <a:lnSpc>
                <a:spcPct val="150000"/>
              </a:lnSpc>
            </a:pPr>
            <a:r>
              <a:rPr lang="zh-CN" sz="4000" b="1">
                <a:latin typeface="Arial" panose="020B0604020202020204" pitchFamily="34" charset="0"/>
                <a:cs typeface="仿宋_GB2312" charset="0"/>
              </a:rPr>
              <a:t>【本章提要】</a:t>
            </a:r>
            <a:endParaRPr lang="zh-CN" sz="2400" b="1">
              <a:cs typeface="楷体_GB2312" charset="0"/>
            </a:endParaRPr>
          </a:p>
          <a:p>
            <a:pPr indent="0" algn="just">
              <a:lnSpc>
                <a:spcPct val="150000"/>
              </a:lnSpc>
            </a:pPr>
            <a:r>
              <a:rPr lang="en-US" altLang="zh-CN" sz="2400" b="1">
                <a:cs typeface="楷体_GB2312" charset="0"/>
              </a:rPr>
              <a:t>    </a:t>
            </a:r>
            <a:r>
              <a:rPr sz="2400" b="1"/>
              <a:t>直接投资业务是投资银行获得资金来源的主要方式之一。与传统中介业务相比，直接投资业务对于投资银行而言更具有主动性，不仅收益远高于传统证券发行承销业务赚取的利润，而且更有利于深层次挖掘客户价值，进而带动并购与零售经纪业务。同时，由于投资与融资周期交替往复，直接投资业务与发行承销业务有周期互补的作用，从而增强了投资银行的抗风险能力。在国际市场上，黑石、凯雷、KKR 等私募股权基金，高盛、摩根士丹利等国际投资银行的直接投资业务在盈利能力上是是非常令人瞩目的。随着政策更新，中国投资银行的直接投资业务也将不断发展并与国际接轨。本章在着重阐述投资银行直接投资业务基本知识的基础上，还会介绍金融科技在投资银行直接投资业务场景中的应用。</a:t>
            </a:r>
            <a:endParaRPr sz="2400" b="1"/>
          </a:p>
          <a:p>
            <a:pPr indent="0"/>
            <a:endParaRPr lang="zh-CN" sz="2400" b="1">
              <a:cs typeface="楷体_GB2312" charset="0"/>
            </a:endParaRPr>
          </a:p>
          <a:p>
            <a:pPr indent="0"/>
            <a:endParaRPr lang="zh-CN" sz="2400" b="1">
              <a:latin typeface="Arial" panose="020B0604020202020204" pitchFamily="34" charset="0"/>
              <a:cs typeface="仿宋_GB2312" charset="0"/>
            </a:endParaRPr>
          </a:p>
          <a:p>
            <a:endParaRPr lang="zh-CN" altLang="en-US" sz="2400"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1605" y="232410"/>
            <a:ext cx="10325735" cy="5765800"/>
          </a:xfrm>
          <a:prstGeom prst="rect">
            <a:avLst/>
          </a:prstGeom>
          <a:noFill/>
          <a:ln w="9525">
            <a:noFill/>
          </a:ln>
        </p:spPr>
        <p:txBody>
          <a:bodyPr wrap="square">
            <a:noAutofit/>
          </a:bodyPr>
          <a:p>
            <a:pPr algn="just">
              <a:lnSpc>
                <a:spcPct val="150000"/>
              </a:lnSpc>
              <a:buClrTx/>
              <a:buSzTx/>
              <a:buNone/>
            </a:pPr>
            <a:r>
              <a:rPr lang="zh-CN" sz="4000" b="1">
                <a:latin typeface="Arial" panose="020B0604020202020204" pitchFamily="34" charset="0"/>
                <a:cs typeface="仿宋_GB2312" charset="0"/>
              </a:rPr>
              <a:t>【学习目标】</a:t>
            </a:r>
            <a:endParaRPr lang="en-US" sz="1200" b="0">
              <a:latin typeface="Times New Roman" panose="02020603050405020304" pitchFamily="18" charset="0"/>
            </a:endParaRPr>
          </a:p>
          <a:p>
            <a:pPr algn="just">
              <a:lnSpc>
                <a:spcPct val="150000"/>
              </a:lnSpc>
              <a:buClrTx/>
              <a:buSzTx/>
              <a:buNone/>
            </a:pPr>
            <a:r>
              <a:rPr lang="zh-CN" sz="2400" b="1">
                <a:cs typeface="楷体_GB2312" charset="0"/>
              </a:rPr>
              <a:t>1. 了解直接投资业务内涵、原则、类型与退出机制。</a:t>
            </a:r>
            <a:endParaRPr lang="zh-CN" sz="2400" b="1">
              <a:cs typeface="楷体_GB2312" charset="0"/>
            </a:endParaRPr>
          </a:p>
          <a:p>
            <a:pPr algn="just">
              <a:lnSpc>
                <a:spcPct val="150000"/>
              </a:lnSpc>
              <a:buClrTx/>
              <a:buSzTx/>
              <a:buNone/>
            </a:pPr>
            <a:r>
              <a:rPr lang="zh-CN" sz="2400" b="1">
                <a:cs typeface="楷体_GB2312" charset="0"/>
              </a:rPr>
              <a:t>2. 了解风险投资业务与私募股权投资业务运作。</a:t>
            </a:r>
            <a:endParaRPr lang="zh-CN" sz="2400" b="1">
              <a:cs typeface="楷体_GB2312" charset="0"/>
            </a:endParaRPr>
          </a:p>
          <a:p>
            <a:pPr algn="just">
              <a:lnSpc>
                <a:spcPct val="150000"/>
              </a:lnSpc>
              <a:buClrTx/>
              <a:buSzTx/>
              <a:buNone/>
            </a:pPr>
            <a:r>
              <a:rPr lang="zh-CN" sz="2400" b="1">
                <a:cs typeface="楷体_GB2312" charset="0"/>
              </a:rPr>
              <a:t>3. 了解金融科技在投资银行直接投资业务中的应用。</a:t>
            </a:r>
            <a:endParaRPr lang="zh-CN" sz="2400" b="1">
              <a:cs typeface="楷体_GB2312" charset="0"/>
            </a:endParaRPr>
          </a:p>
          <a:p>
            <a:pPr algn="just">
              <a:lnSpc>
                <a:spcPct val="150000"/>
              </a:lnSpc>
              <a:buClrTx/>
              <a:buSzTx/>
              <a:buNone/>
            </a:pPr>
            <a:r>
              <a:rPr lang="zh-CN" sz="2400" b="1">
                <a:cs typeface="楷体_GB2312" charset="0"/>
              </a:rPr>
              <a:t>4. 构建逻辑、辩证与批判等科学思维。理解金融科技的哲学基础与金融科技为民要义，树立与时俱进、终身学习的理念。理解守好底线理性投资的内涵。</a:t>
            </a:r>
            <a:endParaRPr lang="zh-CN" sz="2400" b="1">
              <a:cs typeface="楷体_GB2312"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9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3515" y="110490"/>
            <a:ext cx="5974715" cy="645160"/>
          </a:xfrm>
          <a:prstGeom prst="rect">
            <a:avLst/>
          </a:prstGeom>
          <a:noFill/>
          <a:ln w="9525">
            <a:noFill/>
          </a:ln>
        </p:spPr>
        <p:txBody>
          <a:bodyPr wrap="square">
            <a:spAutoFit/>
          </a:bodyPr>
          <a:p>
            <a:pPr algn="l">
              <a:buClrTx/>
              <a:buSzTx/>
              <a:buFontTx/>
            </a:pPr>
            <a:r>
              <a:rPr lang="zh-CN" altLang="en-US" sz="3600" b="0" dirty="0"/>
              <a:t>第一节 直接投资业务</a:t>
            </a:r>
            <a:r>
              <a:rPr lang="zh-CN" altLang="en-US" sz="3600" b="0" dirty="0"/>
              <a:t>概述</a:t>
            </a:r>
            <a:endParaRPr lang="zh-CN" altLang="en-US" sz="3600" b="0" dirty="0"/>
          </a:p>
        </p:txBody>
      </p:sp>
      <p:sp>
        <p:nvSpPr>
          <p:cNvPr id="2" name="文本框 1"/>
          <p:cNvSpPr txBox="1"/>
          <p:nvPr/>
        </p:nvSpPr>
        <p:spPr>
          <a:xfrm>
            <a:off x="264160" y="705167"/>
            <a:ext cx="5080000" cy="398780"/>
          </a:xfrm>
          <a:prstGeom prst="rect">
            <a:avLst/>
          </a:prstGeom>
          <a:noFill/>
          <a:ln w="9525">
            <a:noFill/>
          </a:ln>
        </p:spPr>
        <p:txBody>
          <a:bodyPr>
            <a:spAutoFit/>
          </a:bodyPr>
          <a:p>
            <a:pPr indent="0"/>
            <a:r>
              <a:rPr lang="zh-CN" sz="2000" b="0">
                <a:latin typeface="Arial" panose="020B0604020202020204" pitchFamily="34" charset="0"/>
                <a:ea typeface="黑体" panose="02010609060101010101" charset="-122"/>
              </a:rPr>
              <a:t>一、直接投资业务的内涵与原则 </a:t>
            </a:r>
            <a:endParaRPr lang="zh-CN" sz="2000" b="0">
              <a:latin typeface="Arial" panose="020B0604020202020204" pitchFamily="34" charset="0"/>
              <a:ea typeface="黑体" panose="02010609060101010101" charset="-122"/>
            </a:endParaRPr>
          </a:p>
        </p:txBody>
      </p:sp>
      <p:sp>
        <p:nvSpPr>
          <p:cNvPr id="3" name="文本框 2"/>
          <p:cNvSpPr txBox="1"/>
          <p:nvPr/>
        </p:nvSpPr>
        <p:spPr>
          <a:xfrm>
            <a:off x="264160" y="3458527"/>
            <a:ext cx="5080000" cy="398780"/>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二、直接投资业务类型与退出</a:t>
            </a:r>
            <a:r>
              <a:rPr lang="zh-CN" sz="2000" b="0">
                <a:latin typeface="Arial" panose="020B0604020202020204" pitchFamily="34" charset="0"/>
                <a:ea typeface="黑体" panose="02010609060101010101" charset="-122"/>
              </a:rPr>
              <a:t>机制</a:t>
            </a:r>
            <a:endParaRPr lang="zh-CN" sz="2000" b="0">
              <a:latin typeface="Arial" panose="020B0604020202020204" pitchFamily="34" charset="0"/>
              <a:ea typeface="黑体" panose="02010609060101010101" charset="-122"/>
            </a:endParaRPr>
          </a:p>
        </p:txBody>
      </p:sp>
      <p:sp>
        <p:nvSpPr>
          <p:cNvPr id="4" name="文本框 3"/>
          <p:cNvSpPr txBox="1"/>
          <p:nvPr/>
        </p:nvSpPr>
        <p:spPr>
          <a:xfrm>
            <a:off x="508635" y="1103630"/>
            <a:ext cx="11683365" cy="2245360"/>
          </a:xfrm>
          <a:prstGeom prst="rect">
            <a:avLst/>
          </a:prstGeom>
          <a:noFill/>
          <a:ln w="9525">
            <a:noFill/>
          </a:ln>
        </p:spPr>
        <p:txBody>
          <a:bodyPr wrap="square">
            <a:spAutoFit/>
          </a:bodyPr>
          <a:p>
            <a:pPr indent="266700" algn="just">
              <a:lnSpc>
                <a:spcPct val="100000"/>
              </a:lnSpc>
            </a:pPr>
            <a:r>
              <a:rPr lang="zh-CN" sz="2000">
                <a:latin typeface="宋体" panose="02010600030101010101" pitchFamily="2" charset="-122"/>
                <a:ea typeface="宋体" panose="02010600030101010101" pitchFamily="2" charset="-122"/>
                <a:cs typeface="宋体" panose="02010600030101010101" pitchFamily="2" charset="-122"/>
              </a:rPr>
              <a:t>直接投资业务是指投资银行(证券公司)利用自身专业优势，寻找并发现优质投资项目，以自有或募集资金对非公开发行公司股权进行投资，并通过企业上市或其他退出方式获取收益为目的的业务。在开展直接投资业务过程中，投资银行通过发起募集投资基金等方式获取基金管理费收入，并有机会通过证券承销并购咨询等中介服务获取报酬。投资银行的直接投资业务领域主要涉及高科技企业等风险投资项目，以及基础设施建设等产业投资项目。从概念看直接投资业务的实质是股权投资。</a:t>
            </a:r>
            <a:endParaRPr lang="zh-CN" sz="200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pPr>
            <a:r>
              <a:rPr lang="zh-CN" sz="2000">
                <a:latin typeface="宋体" panose="02010600030101010101" pitchFamily="2" charset="-122"/>
                <a:ea typeface="宋体" panose="02010600030101010101" pitchFamily="2" charset="-122"/>
                <a:cs typeface="宋体" panose="02010600030101010101" pitchFamily="2" charset="-122"/>
              </a:rPr>
              <a:t>投资银行直接投资的基本原则有两个方面。一是在投资前确保流动性可实现性。二是考察大股东的实力与意向。</a:t>
            </a:r>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476250" y="4018280"/>
            <a:ext cx="11683365" cy="2861310"/>
          </a:xfrm>
          <a:prstGeom prst="rect">
            <a:avLst/>
          </a:prstGeom>
          <a:noFill/>
          <a:ln w="9525">
            <a:noFill/>
          </a:ln>
        </p:spPr>
        <p:txBody>
          <a:bodyPr wrap="square">
            <a:spAutoFit/>
          </a:bodyPr>
          <a:p>
            <a:pPr indent="266700" algn="just">
              <a:buClrTx/>
              <a:buSzTx/>
              <a:buNone/>
            </a:pPr>
            <a:r>
              <a:rPr lang="zh-CN" sz="2000" b="0">
                <a:latin typeface="宋体" panose="02010600030101010101" pitchFamily="2" charset="-122"/>
                <a:ea typeface="宋体" panose="02010600030101010101" pitchFamily="2" charset="-122"/>
                <a:cs typeface="宋体" panose="02010600030101010101" pitchFamily="2" charset="-122"/>
              </a:rPr>
              <a:t>投资银行直接投资有两种途径。一是自有资金进行有价证券买卖与对目标公司直接股权投资；二是通过设立私募投资基金方式对项目直接投资。</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buClrTx/>
              <a:buSzTx/>
              <a:buNone/>
            </a:pPr>
            <a:r>
              <a:rPr lang="zh-CN" sz="2000" b="0">
                <a:latin typeface="宋体" panose="02010600030101010101" pitchFamily="2" charset="-122"/>
                <a:ea typeface="宋体" panose="02010600030101010101" pitchFamily="2" charset="-122"/>
                <a:cs typeface="宋体" panose="02010600030101010101" pitchFamily="2" charset="-122"/>
              </a:rPr>
              <a:t>直接投资退出是指在所投资风险企业发展相对成熟或不能继续发展的情况下将投入资本由股权转为实际资本形态，从而达到资本增值或降低财产损失的目的。其退出既是收益获取阶段，也是对资本再循环的运作前提。其本质量追求高回报，这回报不像传统投资那样主要从投资项目利润中得到，而是依赖“投入—回收—再投入”循环实现自身价值增值。同时直接投资所在企业是较为新颖的企业，市场上缺乏对其自身价值的评估度量标准，并且企业无形资产占比较高，因此评价企业需看其未来成长状况。因此，直接投资退出机制可作为比较客观市场的依据，从而使市场更加成熟规范。常见的退出方式有公开上市、股权转让、股权回购、兼并与收购、公司清算及新三板退出。</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0521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chemeClr val="tx1"/>
                </a:solidFill>
              </a:rPr>
              <a:t>  </a:t>
            </a:r>
            <a:r>
              <a:rPr lang="zh-CN" altLang="en-US" sz="3600" dirty="0">
                <a:solidFill>
                  <a:schemeClr val="tx1"/>
                </a:solidFill>
              </a:rPr>
              <a:t>第二节 直接投资业务</a:t>
            </a:r>
            <a:r>
              <a:rPr lang="zh-CN" altLang="en-US" sz="3600" dirty="0">
                <a:solidFill>
                  <a:schemeClr val="tx1"/>
                </a:solidFill>
              </a:rPr>
              <a:t>运作</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0650" y="1088390"/>
            <a:ext cx="11988165" cy="5169535"/>
          </a:xfrm>
          <a:prstGeom prst="rect">
            <a:avLst/>
          </a:prstGeom>
          <a:noFill/>
          <a:ln w="9525">
            <a:noFill/>
          </a:ln>
        </p:spPr>
        <p:txBody>
          <a:bodyPr wrap="square">
            <a:spAutoFit/>
          </a:bodyPr>
          <a:p>
            <a:pPr indent="0" algn="just">
              <a:lnSpc>
                <a:spcPct val="15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altLang="en-US" sz="2000" b="1">
                <a:latin typeface="宋体" panose="02010600030101010101" pitchFamily="2" charset="-122"/>
                <a:ea typeface="宋体" panose="02010600030101010101" pitchFamily="2" charset="-122"/>
                <a:cs typeface="宋体" panose="02010600030101010101" pitchFamily="2" charset="-122"/>
              </a:rPr>
              <a:t>一、风险投资业务运作</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风险投资与私募股权投资都隶属直接投资范畴，两者方式虽定义差别很大，但实际业务操作界限模糊。</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风险投资是权益投资，是无担保高风险投资，是流动性较小的中长期投资，是高专业化和程序化的组合投资，是投资人积极参与的投资(风险投资家既是投资者又是经营者)，是追求超额回报的财务性投资。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rPr>
              <a:t>   参与风险投资活动主要群体有四类：创业企业家、投资者、天使投资人与风险投资家。</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rPr>
              <a:t>   风险投资机构在风险投资体系中至关重要，其能够为投资者与参与风险投资过程人在一定程度上规避损失风险，从而获得合理回报。风险投资机构衍生发展，逐渐形成有限合伙制、公司制、信托基金制、内部风险投资机构与小企业投资公司等组织形式。</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rPr>
              <a:t>   风险投资运作始于风险投资机构筛选风险企业提交商业计划书，继而完成投资，直至最终风险资本从企业中退出。这过程中风险投资机构直接参与风险投资各环节，是风险投资运作“黏合剂“。从国际风险投资运作过程来看，风险投资可细分为如下七个流程。</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0521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chemeClr val="tx1"/>
                </a:solidFill>
              </a:rPr>
              <a:t>  </a:t>
            </a:r>
            <a:r>
              <a:rPr lang="zh-CN" altLang="en-US" sz="3600" dirty="0">
                <a:solidFill>
                  <a:schemeClr val="tx1"/>
                </a:solidFill>
              </a:rPr>
              <a:t>第二节 直接投资业务</a:t>
            </a:r>
            <a:r>
              <a:rPr lang="zh-CN" altLang="en-US" sz="3600" dirty="0">
                <a:solidFill>
                  <a:schemeClr val="tx1"/>
                </a:solidFill>
              </a:rPr>
              <a:t>运作</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0650" y="1088390"/>
            <a:ext cx="11988165" cy="3322955"/>
          </a:xfrm>
          <a:prstGeom prst="rect">
            <a:avLst/>
          </a:prstGeom>
          <a:noFill/>
          <a:ln w="9525">
            <a:noFill/>
          </a:ln>
        </p:spPr>
        <p:txBody>
          <a:bodyPr wrap="square">
            <a:spAutoFit/>
          </a:bodyPr>
          <a:p>
            <a:pPr indent="0" algn="just">
              <a:lnSpc>
                <a:spcPct val="15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altLang="en-US" sz="2000" b="1">
                <a:latin typeface="宋体" panose="02010600030101010101" pitchFamily="2" charset="-122"/>
                <a:ea typeface="宋体" panose="02010600030101010101" pitchFamily="2" charset="-122"/>
                <a:cs typeface="宋体" panose="02010600030101010101" pitchFamily="2" charset="-122"/>
              </a:rPr>
              <a:t>二、私募股权投资业务运作</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b="1">
                <a:latin typeface="宋体" panose="02010600030101010101" pitchFamily="2" charset="-122"/>
                <a:ea typeface="宋体" panose="02010600030101010101" pitchFamily="2" charset="-122"/>
                <a:cs typeface="宋体" panose="02010600030101010101" pitchFamily="2" charset="-122"/>
              </a:rPr>
              <a:t>  </a:t>
            </a:r>
            <a:r>
              <a:rPr sz="2000">
                <a:latin typeface="宋体" panose="02010600030101010101" pitchFamily="2" charset="-122"/>
                <a:ea typeface="宋体" panose="02010600030101010101" pitchFamily="2" charset="-122"/>
                <a:cs typeface="宋体" panose="02010600030101010101" pitchFamily="2" charset="-122"/>
              </a:rPr>
              <a:t>私募股权投资运作涵盖创业风险投资、成长期投资、夹层投资、Pre-IPO 投资、PIPT 投资、不良资产投资与杠杆收购等。</a:t>
            </a:r>
            <a:endParaRPr sz="200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sz="2000">
                <a:latin typeface="宋体" panose="02010600030101010101" pitchFamily="2" charset="-122"/>
                <a:ea typeface="宋体" panose="02010600030101010101" pitchFamily="2" charset="-122"/>
                <a:cs typeface="宋体" panose="02010600030101010101" pitchFamily="2" charset="-122"/>
              </a:rPr>
              <a:t>  </a:t>
            </a:r>
            <a:r>
              <a:rPr sz="2000">
                <a:latin typeface="宋体" panose="02010600030101010101" pitchFamily="2" charset="-122"/>
                <a:ea typeface="宋体" panose="02010600030101010101" pitchFamily="2" charset="-122"/>
                <a:cs typeface="宋体" panose="02010600030101010101" pitchFamily="2" charset="-122"/>
              </a:rPr>
              <a:t>其一是创业风险投资。投资技术创新项目与科技型初创企业，从最初想法到形成概念体系再到产品成型，最后将产品推向市场。其二是成长期投资。投资已经渡过了初创期，发展至成长期企业，其经营项目已从研发阶段过渡到市场推广阶段并产生收益。其三是夹层投资。特指对成长到扩张阶段尚未盈利，但仍需要大量资金进行扩张的风险投资。</a:t>
            </a:r>
            <a:endParaRPr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第三节 金融科技</a:t>
            </a:r>
            <a:r>
              <a:rPr lang="zh-CN" altLang="en-US" sz="3600" dirty="0">
                <a:solidFill>
                  <a:schemeClr val="tx1"/>
                </a:solidFill>
              </a:rPr>
              <a:t>应用</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50495" y="1162050"/>
            <a:ext cx="12658725" cy="4465955"/>
          </a:xfrm>
          <a:prstGeom prst="rect">
            <a:avLst/>
          </a:prstGeom>
          <a:noFill/>
          <a:ln w="9525">
            <a:noFill/>
          </a:ln>
        </p:spPr>
        <p:txBody>
          <a:bodyPr wrap="square">
            <a:noAutofit/>
          </a:bodyPr>
          <a:p>
            <a:pPr indent="266700" algn="just">
              <a:lnSpc>
                <a:spcPct val="100000"/>
              </a:lnSpc>
              <a:spcBef>
                <a:spcPts val="0"/>
              </a:spcBef>
              <a:spcAft>
                <a:spcPts val="0"/>
              </a:spcAft>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2005 年 11 月，中国国家发展改革委员会等十部委联合发布《创业投资企业管理暂行办</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法》来配套税收优惠政策、引导基金政策的实施，多层次资本市场体系逐步建立，形成中国</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特色直接投资体制的基本框架。受益于直接投资体制与差异化监管的有力支持，中国投资行</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业得以迅速起步发展，对拓宽直接投资企业融资渠道、促进经济结构调整、产业转型升级与</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增强经济发展新动能起到积极作用。2016 年《国务院关于促进创业投资持续健康发展的若干</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意见》提到，中国直接投资快速发展，各类金融工具涌现，如与金融行业发展趋势相结合的</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互联网股权融资平台、面向个人价值实现提供服务的公益性天使投资人联盟、面向金融机构</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的投贷联动与并购贷款、支持风险企业及其股东所发行的企业债券、服务于区域产业诉求的</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市场化运作政府引导基金及引导基金中参股基金、联合投资、融资担保、政府让利等灵活措</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施。2014 年至今金融科技与人工智能、大数据、区块链、云计算等技术结合，推动投资银</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行(证券)行业真正进入数字化转型，并重构证券行业金融服务生态。金融科技重构投资银行</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直接投资业务主要表现在量化投资领域。</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spcBef>
                <a:spcPts val="0"/>
              </a:spcBef>
              <a:spcAft>
                <a:spcPts val="0"/>
              </a:spcAft>
              <a:buClrTx/>
              <a:buSzTx/>
              <a:buFontTx/>
            </a:pP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量化交易，优化直接投资交易模式</a:t>
            </a:r>
            <a:r>
              <a:rPr lang="en-US" altLang="zh-CN" sz="2000" b="1">
                <a:latin typeface="宋体" panose="02010600030101010101" pitchFamily="2" charset="-122"/>
                <a:ea typeface="宋体" panose="02010600030101010101" pitchFamily="2" charset="-122"/>
                <a:cs typeface="宋体" panose="02010600030101010101" pitchFamily="2" charset="-122"/>
              </a:rPr>
              <a:t> 问题分析：结合案例分析金融科技在投资银行(券商)直</a:t>
            </a:r>
            <a:endParaRPr lang="en-US" alt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buClrTx/>
              <a:buSzTx/>
              <a:buFontTx/>
            </a:pPr>
            <a:r>
              <a:rPr lang="en-US" altLang="zh-CN" sz="2000" b="1">
                <a:latin typeface="宋体" panose="02010600030101010101" pitchFamily="2" charset="-122"/>
                <a:ea typeface="宋体" panose="02010600030101010101" pitchFamily="2" charset="-122"/>
                <a:cs typeface="宋体" panose="02010600030101010101" pitchFamily="2" charset="-122"/>
              </a:rPr>
              <a:t>接投资业务场景中的应用，并搜集更多券商在此应用场景中的金融科技应用。</a:t>
            </a:r>
            <a:endParaRPr lang="en-US" alt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第四节 银行表外业务与金融科技</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70815" y="1336675"/>
            <a:ext cx="11885295" cy="1476375"/>
          </a:xfrm>
          <a:prstGeom prst="rect">
            <a:avLst/>
          </a:prstGeom>
          <a:noFill/>
          <a:ln w="9525">
            <a:noFill/>
          </a:ln>
        </p:spPr>
        <p:txBody>
          <a:bodyPr wrap="square">
            <a:spAutoFit/>
          </a:bodyPr>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场景化金融</a:t>
            </a:r>
            <a:r>
              <a:rPr lang="zh-CN" sz="2000">
                <a:latin typeface="宋体" panose="02010600030101010101" pitchFamily="2" charset="-122"/>
                <a:ea typeface="宋体" panose="02010600030101010101" pitchFamily="2" charset="-122"/>
                <a:cs typeface="宋体" panose="02010600030101010101" pitchFamily="2" charset="-122"/>
              </a:rPr>
              <a:t>将金融需求与各种场景进行融合，为消费者提供能够在日常生活中使用的金融产品。面临“互联网+”时代更加激烈的竞争，各银行都在不断探索金融场景化布局并纷纷推出</a:t>
            </a:r>
            <a:r>
              <a:rPr lang="zh-CN" sz="2000" b="1">
                <a:latin typeface="宋体" panose="02010600030101010101" pitchFamily="2" charset="-122"/>
                <a:ea typeface="宋体" panose="02010600030101010101" pitchFamily="2" charset="-122"/>
                <a:cs typeface="宋体" panose="02010600030101010101" pitchFamily="2" charset="-122"/>
              </a:rPr>
              <a:t>“场景化”金融产品</a:t>
            </a:r>
            <a:r>
              <a:rPr lang="zh-CN" sz="2000">
                <a:latin typeface="宋体" panose="02010600030101010101" pitchFamily="2" charset="-122"/>
                <a:ea typeface="宋体" panose="02010600030101010101" pitchFamily="2" charset="-122"/>
                <a:cs typeface="宋体" panose="02010600030101010101" pitchFamily="2" charset="-122"/>
              </a:rPr>
              <a:t>。课本通过</a:t>
            </a:r>
            <a:r>
              <a:rPr lang="zh-CN" sz="2000">
                <a:solidFill>
                  <a:srgbClr val="FF0000"/>
                </a:solidFill>
                <a:latin typeface="宋体" panose="02010600030101010101" pitchFamily="2" charset="-122"/>
                <a:ea typeface="宋体" panose="02010600030101010101" pitchFamily="2" charset="-122"/>
                <a:cs typeface="宋体" panose="02010600030101010101" pitchFamily="2" charset="-122"/>
              </a:rPr>
              <a:t>金融科技在银行场景化金融的应用来感受银行表外资产业数字化发展</a:t>
            </a:r>
            <a:r>
              <a:rPr lang="zh-CN" sz="2000">
                <a:latin typeface="宋体" panose="02010600030101010101" pitchFamily="2" charset="-122"/>
                <a:ea typeface="宋体" panose="02010600030101010101" pitchFamily="2" charset="-122"/>
                <a:cs typeface="宋体" panose="02010600030101010101" pitchFamily="2" charset="-122"/>
              </a:rPr>
              <a:t>。</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财商小剧场</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42900" y="1101090"/>
            <a:ext cx="11067415" cy="70675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【思考 1】机器怎么选股？普通投资者可以完全信任机器选股吗？</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endParaRPr lang="zh-CN" sz="2000" b="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342900" y="1101090"/>
            <a:ext cx="11067415" cy="163004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【思考 1】机器怎么选股？普通投资者可以完全信任机器选股吗？</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2】普通投资者如何避免投资陷阱？</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3】普通投资者要怎么感知基金被挤兑的程度，从哪些数据可以进行分析？</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4】在投资银行(券商)开通白天炒股、晚上理财模式的理财基金是否容易发生挤</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兑？一旦挤兑它们会不会给普通投资者带来额外风险？</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3236</Words>
  <Application>WPS 演示</Application>
  <PresentationFormat>自定义</PresentationFormat>
  <Paragraphs>316</Paragraphs>
  <Slides>9</Slides>
  <Notes>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Arial</vt:lpstr>
      <vt:lpstr>宋体</vt:lpstr>
      <vt:lpstr>Wingdings</vt:lpstr>
      <vt:lpstr>微软雅黑</vt:lpstr>
      <vt:lpstr>仿宋_GB2312</vt:lpstr>
      <vt:lpstr>仿宋</vt:lpstr>
      <vt:lpstr>楷体_GB2312</vt:lpstr>
      <vt:lpstr>Times New Roman</vt:lpstr>
      <vt:lpstr>黑体</vt:lpstr>
      <vt:lpstr>Calibri</vt:lpstr>
      <vt:lpstr>Arial Unicode MS</vt:lpstr>
      <vt:lpstr>Calibri Light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ZhuLong</dc:creator>
  <cp:lastModifiedBy> caroline</cp:lastModifiedBy>
  <cp:revision>289</cp:revision>
  <dcterms:created xsi:type="dcterms:W3CDTF">2016-03-01T13:02:00Z</dcterms:created>
  <dcterms:modified xsi:type="dcterms:W3CDTF">2024-02-23T15:05:54Z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12B7CE1DA20340AB82FBFEA0810578B1</vt:lpwstr>
  </property>
  <property fmtid="{D5CDD505-2E9C-101B-9397-08002B2CF9AE}" pid="3" name="KSOProductBuildVer">
    <vt:lpwstr>2052-12.1.0.16250</vt:lpwstr>
  </property>
</Properties>
</file>